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559" r:id="rId2"/>
    <p:sldId id="560" r:id="rId3"/>
    <p:sldId id="330" r:id="rId4"/>
    <p:sldId id="561" r:id="rId5"/>
    <p:sldId id="326" r:id="rId6"/>
    <p:sldId id="487" r:id="rId7"/>
    <p:sldId id="325" r:id="rId8"/>
    <p:sldId id="562" r:id="rId9"/>
    <p:sldId id="482" r:id="rId10"/>
    <p:sldId id="429" r:id="rId11"/>
    <p:sldId id="288" r:id="rId12"/>
    <p:sldId id="563" r:id="rId13"/>
    <p:sldId id="424" r:id="rId14"/>
    <p:sldId id="564" r:id="rId15"/>
    <p:sldId id="566" r:id="rId16"/>
    <p:sldId id="565" r:id="rId17"/>
    <p:sldId id="567" r:id="rId18"/>
    <p:sldId id="513" r:id="rId19"/>
    <p:sldId id="349" r:id="rId20"/>
    <p:sldId id="538" r:id="rId21"/>
    <p:sldId id="401" r:id="rId22"/>
    <p:sldId id="534" r:id="rId23"/>
    <p:sldId id="518" r:id="rId24"/>
    <p:sldId id="516" r:id="rId25"/>
    <p:sldId id="515" r:id="rId26"/>
    <p:sldId id="525" r:id="rId27"/>
    <p:sldId id="526" r:id="rId28"/>
    <p:sldId id="523" r:id="rId29"/>
    <p:sldId id="524" r:id="rId30"/>
    <p:sldId id="532" r:id="rId31"/>
    <p:sldId id="527" r:id="rId32"/>
    <p:sldId id="528" r:id="rId33"/>
    <p:sldId id="533" r:id="rId34"/>
    <p:sldId id="355" r:id="rId35"/>
    <p:sldId id="539" r:id="rId36"/>
    <p:sldId id="540" r:id="rId37"/>
    <p:sldId id="544" r:id="rId38"/>
    <p:sldId id="552" r:id="rId39"/>
    <p:sldId id="550" r:id="rId40"/>
    <p:sldId id="545" r:id="rId41"/>
    <p:sldId id="553" r:id="rId42"/>
    <p:sldId id="529" r:id="rId43"/>
    <p:sldId id="459" r:id="rId44"/>
    <p:sldId id="469" r:id="rId45"/>
    <p:sldId id="468" r:id="rId46"/>
    <p:sldId id="426" r:id="rId47"/>
    <p:sldId id="448" r:id="rId48"/>
    <p:sldId id="557" r:id="rId49"/>
    <p:sldId id="439" r:id="rId50"/>
    <p:sldId id="341" r:id="rId51"/>
    <p:sldId id="542" r:id="rId52"/>
    <p:sldId id="435" r:id="rId53"/>
    <p:sldId id="449" r:id="rId54"/>
    <p:sldId id="436" r:id="rId55"/>
    <p:sldId id="417" r:id="rId56"/>
    <p:sldId id="343" r:id="rId57"/>
    <p:sldId id="450" r:id="rId58"/>
    <p:sldId id="421" r:id="rId59"/>
    <p:sldId id="576" r:id="rId60"/>
    <p:sldId id="572" r:id="rId61"/>
    <p:sldId id="579" r:id="rId62"/>
    <p:sldId id="578" r:id="rId63"/>
    <p:sldId id="573" r:id="rId64"/>
    <p:sldId id="574" r:id="rId65"/>
    <p:sldId id="580" r:id="rId66"/>
    <p:sldId id="583" r:id="rId67"/>
    <p:sldId id="575" r:id="rId68"/>
    <p:sldId id="582" r:id="rId69"/>
    <p:sldId id="584" r:id="rId70"/>
    <p:sldId id="577" r:id="rId71"/>
    <p:sldId id="338" r:id="rId72"/>
    <p:sldId id="488" r:id="rId73"/>
    <p:sldId id="558" r:id="rId74"/>
  </p:sldIdLst>
  <p:sldSz cx="9144000" cy="6858000" type="screen4x3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87" autoAdjust="0"/>
    <p:restoredTop sz="94660"/>
  </p:normalViewPr>
  <p:slideViewPr>
    <p:cSldViewPr>
      <p:cViewPr varScale="1">
        <p:scale>
          <a:sx n="83" d="100"/>
          <a:sy n="83" d="100"/>
        </p:scale>
        <p:origin x="100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599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D57DC-BCEA-475E-867F-11E400A15E8A}" type="datetimeFigureOut">
              <a:rPr lang="fr-FR" smtClean="0"/>
              <a:t>22/08/2022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EA06C-A756-4147-ACDD-B2E5BCC4E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671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BADA4-B261-4CFB-AF23-F23F10114E32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263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21A22F2-57B8-4757-AE1E-7B217A3B0A99}" type="datetime1">
              <a:rPr lang="fr-FR" smtClean="0"/>
              <a:t>22/08/2022</a:t>
            </a:fld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17 octobre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012F-DE67-4AD7-8304-D5A3A4848C55}" type="datetime1">
              <a:rPr lang="fr-FR" smtClean="0"/>
              <a:t>22/08/2022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17 octobre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233B1-E9D1-4D90-9FF0-E183F97BD2B6}" type="datetime1">
              <a:rPr lang="fr-FR" smtClean="0"/>
              <a:t>22/08/2022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17 octobre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6E82-A5C0-4F38-99FA-1A3479274DCF}" type="datetime1">
              <a:rPr lang="fr-FR" smtClean="0"/>
              <a:t>22/08/2022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17 octobre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06EEF-4D6F-4DF0-821A-5BD914C0D6FF}" type="datetime1">
              <a:rPr lang="fr-FR" smtClean="0"/>
              <a:t>22/08/2022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17 octobre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511CA-2F24-4095-B1C9-1E410B49C848}" type="datetime1">
              <a:rPr lang="fr-FR" smtClean="0"/>
              <a:t>22/08/2022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17 octobre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2FB9-A084-476A-967C-CDB3A38D1DB2}" type="datetime1">
              <a:rPr lang="fr-FR" smtClean="0"/>
              <a:t>22/08/2022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17 octobre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A5CE-E0B3-4BA1-8D44-C52DA47319BD}" type="datetime1">
              <a:rPr lang="fr-FR" smtClean="0"/>
              <a:t>22/08/2022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17 octobre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75274-5FC7-46E3-83C7-D2DA4EE7D738}" type="datetime1">
              <a:rPr lang="fr-FR" smtClean="0"/>
              <a:t>22/08/2022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17 octobre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9A23-9E04-4644-8FFE-4302FDE170AE}" type="datetime1">
              <a:rPr lang="fr-FR" smtClean="0"/>
              <a:t>22/08/2022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fr-FR"/>
              <a:t>17 octobre 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38C1-FFE9-46A2-9D2C-B85D67CF5135}" type="datetime1">
              <a:rPr lang="fr-FR" smtClean="0"/>
              <a:t>22/08/2022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fr-FR"/>
              <a:t>17 octobre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DC3D395-F20E-43D0-B5AD-5BC14A6AA6BE}" type="datetime1">
              <a:rPr lang="fr-FR" smtClean="0"/>
              <a:t>22/08/2022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fr-FR"/>
              <a:t>17 octobre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D23DF0B-4A58-40D2-99C8-D1DDE821D85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3140968"/>
            <a:ext cx="3367027" cy="352839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Règlement local de publicité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Réunion publique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 septembre 2022</a:t>
            </a: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CE4FDF-EB57-4770-98C2-150FD82CBAD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"/>
          <a:stretch/>
        </p:blipFill>
        <p:spPr bwMode="auto">
          <a:xfrm>
            <a:off x="5148064" y="-16346"/>
            <a:ext cx="2537403" cy="234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012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0E3127D-20A6-4F08-909D-CDADAA75E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9" y="802284"/>
            <a:ext cx="7233661" cy="5253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B570989-6A12-492C-A043-2D2DE455C7B7}"/>
              </a:ext>
            </a:extLst>
          </p:cNvPr>
          <p:cNvSpPr txBox="1"/>
          <p:nvPr/>
        </p:nvSpPr>
        <p:spPr>
          <a:xfrm>
            <a:off x="456723" y="663080"/>
            <a:ext cx="823055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alibri" panose="020F0502020204030204" pitchFamily="34" charset="0"/>
              </a:rPr>
              <a:t>Les préenseignes</a:t>
            </a:r>
          </a:p>
        </p:txBody>
      </p:sp>
    </p:spTree>
    <p:extLst>
      <p:ext uri="{BB962C8B-B14F-4D97-AF65-F5344CB8AC3E}">
        <p14:creationId xmlns:p14="http://schemas.microsoft.com/office/powerpoint/2010/main" val="369351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D548F03-AC21-4FAD-8C8D-6367521B06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9" y="426920"/>
            <a:ext cx="3996559" cy="30215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0A9A12-4634-7611-4B2B-A7AE3251F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0" y="3548642"/>
            <a:ext cx="3968935" cy="29767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6CECFA-E28C-1C93-6099-4F5779BD8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3521035"/>
            <a:ext cx="4097401" cy="30043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64CFD0-13DE-9375-45F7-DCF0DFFC9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0579"/>
            <a:ext cx="4097401" cy="29784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23E113A-A078-83FA-E9EB-00C8B7619251}"/>
              </a:ext>
            </a:extLst>
          </p:cNvPr>
          <p:cNvSpPr txBox="1"/>
          <p:nvPr/>
        </p:nvSpPr>
        <p:spPr>
          <a:xfrm>
            <a:off x="437849" y="332656"/>
            <a:ext cx="825533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alibri" panose="020F0502020204030204" pitchFamily="34" charset="0"/>
              </a:rPr>
              <a:t>Les enseignes</a:t>
            </a:r>
          </a:p>
        </p:txBody>
      </p:sp>
    </p:spTree>
    <p:extLst>
      <p:ext uri="{BB962C8B-B14F-4D97-AF65-F5344CB8AC3E}">
        <p14:creationId xmlns:p14="http://schemas.microsoft.com/office/powerpoint/2010/main" val="753359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1340768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Pour autant,</a:t>
            </a: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RLP doit respecter la </a:t>
            </a:r>
            <a:r>
              <a:rPr lang="fr-FR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liberté d’expression</a:t>
            </a: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et la </a:t>
            </a:r>
            <a:r>
              <a:rPr lang="fr-FR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liberté du commerce</a:t>
            </a:r>
            <a:endParaRPr lang="fr-FR" sz="2400" b="1" u="sng" dirty="0"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05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295019" cy="324080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3. 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Que peut faire le règlement local de publicité ?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sz="1600" b="1" dirty="0">
              <a:latin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2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1340768"/>
            <a:ext cx="8208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RLP renforce les </a:t>
            </a:r>
            <a:r>
              <a:rPr lang="fr-FR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règles nationales </a:t>
            </a: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et les adapte au contexte local</a:t>
            </a:r>
            <a:endParaRPr lang="fr-FR" sz="2400" b="1" dirty="0"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074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1340768"/>
            <a:ext cx="82089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RLP peut interdire la publicité dans certains lieux</a:t>
            </a:r>
            <a:endParaRPr lang="fr-FR" sz="2400" b="1" dirty="0"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57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1340768"/>
            <a:ext cx="8208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RLP peut limiter les dispositifs :</a:t>
            </a: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nombre, surface, hauteur</a:t>
            </a:r>
            <a:endParaRPr lang="fr-FR" sz="2400" b="1" dirty="0"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607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295019" cy="3240804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4. 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Quelle est la situation ?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diagnostic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sz="1600" b="1" dirty="0">
              <a:latin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52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4176464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r>
              <a:rPr lang="fr-FR" b="1" dirty="0">
                <a:latin typeface="Calibri" panose="020F0502020204030204" pitchFamily="34" charset="0"/>
              </a:rPr>
              <a:t>Un premier règlement local en 2007 </a:t>
            </a:r>
          </a:p>
          <a:p>
            <a:pPr marL="68580" indent="0" algn="ctr">
              <a:buNone/>
            </a:pPr>
            <a:r>
              <a:rPr lang="fr-FR" b="1" dirty="0">
                <a:latin typeface="Calibri" panose="020F0502020204030204" pitchFamily="34" charset="0"/>
              </a:rPr>
              <a:t>a supprimé plusieurs centaines de publicités </a:t>
            </a:r>
          </a:p>
          <a:p>
            <a:pPr marL="68580" indent="0" algn="ctr">
              <a:buNone/>
            </a:pPr>
            <a:r>
              <a:rPr lang="fr-FR" b="1" dirty="0">
                <a:latin typeface="Calibri" panose="020F0502020204030204" pitchFamily="34" charset="0"/>
              </a:rPr>
              <a:t>et a permis de maîtriser celles qui subsistent.</a:t>
            </a: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r>
              <a:rPr lang="fr-FR" b="1" dirty="0">
                <a:latin typeface="Calibri" panose="020F0502020204030204" pitchFamily="34" charset="0"/>
              </a:rPr>
              <a:t> </a:t>
            </a: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7277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1368415"/>
            <a:ext cx="7200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latin typeface="Calibri" panose="020F0502020204030204" pitchFamily="34" charset="0"/>
            </a:endParaRPr>
          </a:p>
          <a:p>
            <a:pPr algn="ctr"/>
            <a:endParaRPr lang="fr-FR" sz="2400" b="1" dirty="0"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latin typeface="Calibri" panose="020F0502020204030204" pitchFamily="34" charset="0"/>
              </a:rPr>
              <a:t>Le diagnostic permet de déterminer les enjeux, </a:t>
            </a:r>
          </a:p>
          <a:p>
            <a:pPr algn="ctr"/>
            <a:r>
              <a:rPr lang="fr-FR" sz="2400" b="1" dirty="0">
                <a:latin typeface="Calibri" panose="020F0502020204030204" pitchFamily="34" charset="0"/>
              </a:rPr>
              <a:t>en fonction de deux critères :</a:t>
            </a:r>
          </a:p>
          <a:p>
            <a:pPr marL="285750" indent="-285750" algn="ctr">
              <a:buFontTx/>
              <a:buChar char="-"/>
            </a:pPr>
            <a:r>
              <a:rPr lang="fr-FR" sz="2400" b="1" dirty="0">
                <a:latin typeface="Calibri" panose="020F0502020204030204" pitchFamily="34" charset="0"/>
              </a:rPr>
              <a:t>les typologies de lieux</a:t>
            </a:r>
          </a:p>
          <a:p>
            <a:pPr marL="285750" indent="-285750" algn="ctr">
              <a:buFontTx/>
              <a:buChar char="-"/>
            </a:pPr>
            <a:r>
              <a:rPr lang="fr-FR" sz="2400" b="1" dirty="0">
                <a:latin typeface="Calibri" panose="020F0502020204030204" pitchFamily="34" charset="0"/>
              </a:rPr>
              <a:t>l’encombrement publicitaire actuel</a:t>
            </a: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4665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3068960"/>
            <a:ext cx="3309803" cy="295232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1.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Un règlement local de publicité (RLP)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Qu’est-ce que c’est ?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sz="1600" b="1" dirty="0">
              <a:latin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0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295019" cy="324080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4a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La publicité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sz="1600" b="1" dirty="0">
              <a:latin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08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764704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fr-FR" b="1" dirty="0">
                <a:latin typeface="Calibri" panose="020F0502020204030204" pitchFamily="34" charset="0"/>
              </a:rPr>
              <a:t>Les publicités sont isolées, globalement de bonne facture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(L’accumulation et le mauvais état sont souvent causes de mauvaise insertion)</a:t>
            </a:r>
          </a:p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5" name="Image 4" descr="Une image contenant route, extérieur, scène, rue&#10;&#10;Description générée automatiquement">
            <a:extLst>
              <a:ext uri="{FF2B5EF4-FFF2-40B4-BE49-F238E27FC236}">
                <a16:creationId xmlns:a16="http://schemas.microsoft.com/office/drawing/2014/main" id="{3CBC5636-10B8-4A40-92F1-3A110A588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45019"/>
            <a:ext cx="6408712" cy="48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25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4DF2D1-F349-4B31-BCD2-6B08AF22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bâtiment, extérieur, route, rue&#10;&#10;Description générée automatiquement">
            <a:extLst>
              <a:ext uri="{FF2B5EF4-FFF2-40B4-BE49-F238E27FC236}">
                <a16:creationId xmlns:a16="http://schemas.microsoft.com/office/drawing/2014/main" id="{42159A9D-D3B7-4DD9-BA78-8BE797827C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62604" cy="5789781"/>
          </a:xfrm>
        </p:spPr>
      </p:pic>
    </p:spTree>
    <p:extLst>
      <p:ext uri="{BB962C8B-B14F-4D97-AF65-F5344CB8AC3E}">
        <p14:creationId xmlns:p14="http://schemas.microsoft.com/office/powerpoint/2010/main" val="811143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80520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Ce qui peut être amélioré	</a:t>
            </a:r>
          </a:p>
        </p:txBody>
      </p:sp>
      <p:pic>
        <p:nvPicPr>
          <p:cNvPr id="8" name="Image 7" descr="Une image contenant extérieur, route, signe, bâtiment&#10;&#10;Description générée automatiquement">
            <a:extLst>
              <a:ext uri="{FF2B5EF4-FFF2-40B4-BE49-F238E27FC236}">
                <a16:creationId xmlns:a16="http://schemas.microsoft.com/office/drawing/2014/main" id="{A52D4178-FBBB-4485-9AFA-CBEC2DD9B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39027"/>
            <a:ext cx="6344925" cy="499077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582323-952C-3CDF-4C18-9243095B6EE6}"/>
              </a:ext>
            </a:extLst>
          </p:cNvPr>
          <p:cNvSpPr txBox="1"/>
          <p:nvPr/>
        </p:nvSpPr>
        <p:spPr>
          <a:xfrm>
            <a:off x="467543" y="5683468"/>
            <a:ext cx="247568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Publicité trop près d’une habitation</a:t>
            </a:r>
          </a:p>
        </p:txBody>
      </p:sp>
    </p:spTree>
    <p:extLst>
      <p:ext uri="{BB962C8B-B14F-4D97-AF65-F5344CB8AC3E}">
        <p14:creationId xmlns:p14="http://schemas.microsoft.com/office/powerpoint/2010/main" val="1648650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88F22F4-347F-4D08-82A4-803832508A9A}"/>
              </a:ext>
            </a:extLst>
          </p:cNvPr>
          <p:cNvSpPr txBox="1"/>
          <p:nvPr/>
        </p:nvSpPr>
        <p:spPr>
          <a:xfrm>
            <a:off x="467544" y="668943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B47093-C7A3-4C84-97DD-350D3459B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1124744"/>
            <a:ext cx="7416824" cy="53605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B4FAFC-9FB3-815F-62BD-FFC941D0C785}"/>
              </a:ext>
            </a:extLst>
          </p:cNvPr>
          <p:cNvSpPr txBox="1"/>
          <p:nvPr/>
        </p:nvSpPr>
        <p:spPr>
          <a:xfrm>
            <a:off x="467544" y="4941168"/>
            <a:ext cx="24482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Publicité trop haute</a:t>
            </a:r>
          </a:p>
        </p:txBody>
      </p:sp>
    </p:spTree>
    <p:extLst>
      <p:ext uri="{BB962C8B-B14F-4D97-AF65-F5344CB8AC3E}">
        <p14:creationId xmlns:p14="http://schemas.microsoft.com/office/powerpoint/2010/main" val="2775406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4D4E0EA-4E11-48E7-ADF4-6CB17F912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6" y="649793"/>
            <a:ext cx="7661454" cy="57070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08D7AB9-6015-39CA-4BEB-540651181242}"/>
              </a:ext>
            </a:extLst>
          </p:cNvPr>
          <p:cNvSpPr txBox="1"/>
          <p:nvPr/>
        </p:nvSpPr>
        <p:spPr>
          <a:xfrm>
            <a:off x="611560" y="5985527"/>
            <a:ext cx="24482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Publicité trop grande</a:t>
            </a:r>
          </a:p>
        </p:txBody>
      </p:sp>
    </p:spTree>
    <p:extLst>
      <p:ext uri="{BB962C8B-B14F-4D97-AF65-F5344CB8AC3E}">
        <p14:creationId xmlns:p14="http://schemas.microsoft.com/office/powerpoint/2010/main" val="3213915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7D98C-5463-4C94-959B-BA85BC80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bâtiment, extérieur, rue, vieux&#10;&#10;Description générée automatiquement">
            <a:extLst>
              <a:ext uri="{FF2B5EF4-FFF2-40B4-BE49-F238E27FC236}">
                <a16:creationId xmlns:a16="http://schemas.microsoft.com/office/drawing/2014/main" id="{B68BF950-C71D-4E57-AF3E-110FE7820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7" y="434086"/>
            <a:ext cx="8241739" cy="608075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68E0133-4967-923A-AA86-D14F5A72C8F6}"/>
              </a:ext>
            </a:extLst>
          </p:cNvPr>
          <p:cNvSpPr txBox="1"/>
          <p:nvPr/>
        </p:nvSpPr>
        <p:spPr>
          <a:xfrm>
            <a:off x="611560" y="5985527"/>
            <a:ext cx="24482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Publicité trop grande</a:t>
            </a:r>
          </a:p>
        </p:txBody>
      </p:sp>
    </p:spTree>
    <p:extLst>
      <p:ext uri="{BB962C8B-B14F-4D97-AF65-F5344CB8AC3E}">
        <p14:creationId xmlns:p14="http://schemas.microsoft.com/office/powerpoint/2010/main" val="2296260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9855A-95EA-4AF0-8084-AF1C7670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bâtiment, extérieur, vieux, rue&#10;&#10;Description générée automatiquement">
            <a:extLst>
              <a:ext uri="{FF2B5EF4-FFF2-40B4-BE49-F238E27FC236}">
                <a16:creationId xmlns:a16="http://schemas.microsoft.com/office/drawing/2014/main" id="{CF53D2A1-1B78-499C-A132-C95277B17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8790"/>
            <a:ext cx="8208912" cy="6056537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E74DA6-E8A8-408B-8345-448D14F37424}"/>
              </a:ext>
            </a:extLst>
          </p:cNvPr>
          <p:cNvSpPr txBox="1"/>
          <p:nvPr/>
        </p:nvSpPr>
        <p:spPr>
          <a:xfrm>
            <a:off x="683568" y="623630"/>
            <a:ext cx="24482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Photo-montage</a:t>
            </a:r>
          </a:p>
        </p:txBody>
      </p:sp>
    </p:spTree>
    <p:extLst>
      <p:ext uri="{BB962C8B-B14F-4D97-AF65-F5344CB8AC3E}">
        <p14:creationId xmlns:p14="http://schemas.microsoft.com/office/powerpoint/2010/main" val="1140154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D52AB1-9107-42D7-BAC5-EDF367EE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route, extérieur, scène, rue&#10;&#10;Description générée automatiquement">
            <a:extLst>
              <a:ext uri="{FF2B5EF4-FFF2-40B4-BE49-F238E27FC236}">
                <a16:creationId xmlns:a16="http://schemas.microsoft.com/office/drawing/2014/main" id="{77D264F3-4F2B-4F74-8EEE-7DAEC3E03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548680"/>
            <a:ext cx="8227150" cy="599192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BB62AF-2988-4ACD-9C41-4405378F1934}"/>
              </a:ext>
            </a:extLst>
          </p:cNvPr>
          <p:cNvSpPr txBox="1"/>
          <p:nvPr/>
        </p:nvSpPr>
        <p:spPr>
          <a:xfrm>
            <a:off x="449307" y="640715"/>
            <a:ext cx="820891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Publicité en entrée de ville : première impression pour le visiteur</a:t>
            </a:r>
          </a:p>
        </p:txBody>
      </p:sp>
    </p:spTree>
    <p:extLst>
      <p:ext uri="{BB962C8B-B14F-4D97-AF65-F5344CB8AC3E}">
        <p14:creationId xmlns:p14="http://schemas.microsoft.com/office/powerpoint/2010/main" val="1671077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B7076E-0087-42D3-AE0C-A1935CB7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route, scène, extérieur, rue&#10;&#10;Description générée automatiquement">
            <a:extLst>
              <a:ext uri="{FF2B5EF4-FFF2-40B4-BE49-F238E27FC236}">
                <a16:creationId xmlns:a16="http://schemas.microsoft.com/office/drawing/2014/main" id="{F466E10F-1179-4C9F-9C7C-4B6BFFCA2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548680"/>
            <a:ext cx="8208913" cy="5978638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3030699-B871-4B87-BA10-5C7A68DF3DC3}"/>
              </a:ext>
            </a:extLst>
          </p:cNvPr>
          <p:cNvSpPr txBox="1"/>
          <p:nvPr/>
        </p:nvSpPr>
        <p:spPr>
          <a:xfrm>
            <a:off x="611560" y="5985527"/>
            <a:ext cx="24482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Photo-montage</a:t>
            </a:r>
          </a:p>
        </p:txBody>
      </p:sp>
    </p:spTree>
    <p:extLst>
      <p:ext uri="{BB962C8B-B14F-4D97-AF65-F5344CB8AC3E}">
        <p14:creationId xmlns:p14="http://schemas.microsoft.com/office/powerpoint/2010/main" val="70942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1340768"/>
            <a:ext cx="8208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RLP r</a:t>
            </a:r>
            <a:r>
              <a:rPr lang="fr-FR" sz="2400" b="1" dirty="0">
                <a:latin typeface="Calibri" panose="020F0502020204030204" pitchFamily="34" charset="0"/>
              </a:rPr>
              <a:t>églemente </a:t>
            </a:r>
          </a:p>
          <a:p>
            <a:pPr algn="ctr"/>
            <a:r>
              <a:rPr lang="fr-FR" sz="2400" b="1" dirty="0">
                <a:latin typeface="Calibri" panose="020F0502020204030204" pitchFamily="34" charset="0"/>
              </a:rPr>
              <a:t>la publicité, les enseignes et les préenseignes </a:t>
            </a:r>
          </a:p>
          <a:p>
            <a:pPr algn="ctr"/>
            <a:r>
              <a:rPr lang="fr-FR" sz="2400" b="1" dirty="0">
                <a:latin typeface="Calibri" panose="020F0502020204030204" pitchFamily="34" charset="0"/>
              </a:rPr>
              <a:t>pour </a:t>
            </a:r>
            <a:r>
              <a:rPr lang="fr-FR" sz="2400" b="1" u="sng" dirty="0">
                <a:latin typeface="Calibri" panose="020F0502020204030204" pitchFamily="34" charset="0"/>
              </a:rPr>
              <a:t>protéger le cadre de vie</a:t>
            </a:r>
            <a:r>
              <a:rPr lang="fr-FR" sz="2400" b="1" dirty="0">
                <a:latin typeface="Calibri" panose="020F0502020204030204" pitchFamily="34" charset="0"/>
              </a:rPr>
              <a:t>	</a:t>
            </a: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13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88F22F4-347F-4D08-82A4-803832508A9A}"/>
              </a:ext>
            </a:extLst>
          </p:cNvPr>
          <p:cNvSpPr txBox="1"/>
          <p:nvPr/>
        </p:nvSpPr>
        <p:spPr>
          <a:xfrm>
            <a:off x="456059" y="904193"/>
            <a:ext cx="82089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Publicité dans un espace vert	</a:t>
            </a:r>
          </a:p>
        </p:txBody>
      </p:sp>
      <p:pic>
        <p:nvPicPr>
          <p:cNvPr id="5" name="Image 4" descr="Une image contenant route, extérieur, scène, rue&#10;&#10;Description générée automatiquement">
            <a:extLst>
              <a:ext uri="{FF2B5EF4-FFF2-40B4-BE49-F238E27FC236}">
                <a16:creationId xmlns:a16="http://schemas.microsoft.com/office/drawing/2014/main" id="{5D151CC7-7317-4478-860B-885626333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0586"/>
            <a:ext cx="8208913" cy="496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28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15DEB-726C-4B42-910B-9A98F577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extérieur, route, scène, rue&#10;&#10;Description générée automatiquement">
            <a:extLst>
              <a:ext uri="{FF2B5EF4-FFF2-40B4-BE49-F238E27FC236}">
                <a16:creationId xmlns:a16="http://schemas.microsoft.com/office/drawing/2014/main" id="{D55D154B-2FA8-42F1-8FE0-5677F6D09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2422"/>
            <a:ext cx="7920880" cy="6132906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0FC140-68FA-59AE-5F12-A27ED2615785}"/>
              </a:ext>
            </a:extLst>
          </p:cNvPr>
          <p:cNvSpPr txBox="1"/>
          <p:nvPr/>
        </p:nvSpPr>
        <p:spPr>
          <a:xfrm>
            <a:off x="456059" y="904193"/>
            <a:ext cx="82089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Publicité dans un espace vert	</a:t>
            </a:r>
          </a:p>
        </p:txBody>
      </p:sp>
    </p:spTree>
    <p:extLst>
      <p:ext uri="{BB962C8B-B14F-4D97-AF65-F5344CB8AC3E}">
        <p14:creationId xmlns:p14="http://schemas.microsoft.com/office/powerpoint/2010/main" val="1390364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34D34-3806-43AC-9456-10CAEDB2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Une image contenant extérieur, route, scène, rue&#10;&#10;Description générée automatiquement">
            <a:extLst>
              <a:ext uri="{FF2B5EF4-FFF2-40B4-BE49-F238E27FC236}">
                <a16:creationId xmlns:a16="http://schemas.microsoft.com/office/drawing/2014/main" id="{20A42AD5-ACF5-4B5D-A676-A5455FBE9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2422"/>
            <a:ext cx="7920880" cy="6132906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A679D7D-0F85-4A85-AD32-F45AF37ECCC8}"/>
              </a:ext>
            </a:extLst>
          </p:cNvPr>
          <p:cNvSpPr txBox="1"/>
          <p:nvPr/>
        </p:nvSpPr>
        <p:spPr>
          <a:xfrm>
            <a:off x="683568" y="5498083"/>
            <a:ext cx="244827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Photo-montage</a:t>
            </a:r>
          </a:p>
        </p:txBody>
      </p:sp>
    </p:spTree>
    <p:extLst>
      <p:ext uri="{BB962C8B-B14F-4D97-AF65-F5344CB8AC3E}">
        <p14:creationId xmlns:p14="http://schemas.microsoft.com/office/powerpoint/2010/main" val="3128182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88F22F4-347F-4D08-82A4-803832508A9A}"/>
              </a:ext>
            </a:extLst>
          </p:cNvPr>
          <p:cNvSpPr txBox="1"/>
          <p:nvPr/>
        </p:nvSpPr>
        <p:spPr>
          <a:xfrm>
            <a:off x="467544" y="990585"/>
            <a:ext cx="820891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Des publicités surnuméraires	</a:t>
            </a:r>
          </a:p>
        </p:txBody>
      </p:sp>
      <p:pic>
        <p:nvPicPr>
          <p:cNvPr id="7" name="Image 6" descr="Une image contenant extérieur, scène, route, bâtiment&#10;&#10;Description générée automatiquement">
            <a:extLst>
              <a:ext uri="{FF2B5EF4-FFF2-40B4-BE49-F238E27FC236}">
                <a16:creationId xmlns:a16="http://schemas.microsoft.com/office/drawing/2014/main" id="{983706C2-6BE0-46E3-BF53-DFCD4B547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68" y="1376685"/>
            <a:ext cx="66149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9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4B8C52B-FB57-4737-8755-2CAABA1744A4}"/>
              </a:ext>
            </a:extLst>
          </p:cNvPr>
          <p:cNvSpPr txBox="1"/>
          <p:nvPr/>
        </p:nvSpPr>
        <p:spPr>
          <a:xfrm>
            <a:off x="467542" y="980728"/>
            <a:ext cx="820891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</a:rPr>
              <a:t> A noter ! pas de publicité numérique</a:t>
            </a:r>
          </a:p>
        </p:txBody>
      </p:sp>
      <p:pic>
        <p:nvPicPr>
          <p:cNvPr id="6" name="Image 5" descr="Une image contenant ciel, extérieur, herbe, bâtiment&#10;&#10;Description générée automatiquement">
            <a:extLst>
              <a:ext uri="{FF2B5EF4-FFF2-40B4-BE49-F238E27FC236}">
                <a16:creationId xmlns:a16="http://schemas.microsoft.com/office/drawing/2014/main" id="{560908A6-C74A-4793-86F4-14037F28B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204180" cy="46531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4C103F-3328-4CF3-A1D3-08A8E37D87E6}"/>
              </a:ext>
            </a:extLst>
          </p:cNvPr>
          <p:cNvSpPr txBox="1"/>
          <p:nvPr/>
        </p:nvSpPr>
        <p:spPr>
          <a:xfrm>
            <a:off x="5168386" y="1916832"/>
            <a:ext cx="244827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</a:rPr>
              <a:t>(Photo hors Belfort)</a:t>
            </a:r>
          </a:p>
        </p:txBody>
      </p:sp>
    </p:spTree>
    <p:extLst>
      <p:ext uri="{BB962C8B-B14F-4D97-AF65-F5344CB8AC3E}">
        <p14:creationId xmlns:p14="http://schemas.microsoft.com/office/powerpoint/2010/main" val="139050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295019" cy="324080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4b. Les enseignes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sz="1600" b="1" dirty="0">
              <a:latin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44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449B0-5BA6-44AA-B5F3-CF74FAB7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Une image contenant bâtiment, extérieur, route, rue&#10;&#10;Description générée automatiquement">
            <a:extLst>
              <a:ext uri="{FF2B5EF4-FFF2-40B4-BE49-F238E27FC236}">
                <a16:creationId xmlns:a16="http://schemas.microsoft.com/office/drawing/2014/main" id="{76B24EA9-312E-477F-9727-8BBC8CABA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4" y="295325"/>
            <a:ext cx="4509070" cy="3142828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210062-6C7C-4B15-A573-FC0A08607939}"/>
              </a:ext>
            </a:extLst>
          </p:cNvPr>
          <p:cNvSpPr txBox="1"/>
          <p:nvPr/>
        </p:nvSpPr>
        <p:spPr>
          <a:xfrm>
            <a:off x="474737" y="520478"/>
            <a:ext cx="820891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En centre-ville, une majorité d’enseignes de qualité	</a:t>
            </a:r>
          </a:p>
        </p:txBody>
      </p:sp>
      <p:pic>
        <p:nvPicPr>
          <p:cNvPr id="9" name="Image 8" descr="Une image contenant bâtiment, extérieur, rue, scène&#10;&#10;Description générée automatiquement">
            <a:extLst>
              <a:ext uri="{FF2B5EF4-FFF2-40B4-BE49-F238E27FC236}">
                <a16:creationId xmlns:a16="http://schemas.microsoft.com/office/drawing/2014/main" id="{915EEB25-6050-483D-BF74-D48D31B82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77" y="3171036"/>
            <a:ext cx="4826579" cy="33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43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3C44FD38-9A45-4FAD-9DE4-4D2A8A00E9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41" y="2996952"/>
            <a:ext cx="4716015" cy="3537012"/>
          </a:xfrm>
          <a:prstGeom prst="rect">
            <a:avLst/>
          </a:prstGeom>
        </p:spPr>
      </p:pic>
      <p:pic>
        <p:nvPicPr>
          <p:cNvPr id="12" name="Image 11" descr="Une image contenant bâtiment, extérieur, avant, rue&#10;&#10;Description générée automatiquement">
            <a:extLst>
              <a:ext uri="{FF2B5EF4-FFF2-40B4-BE49-F238E27FC236}">
                <a16:creationId xmlns:a16="http://schemas.microsoft.com/office/drawing/2014/main" id="{894EA388-3A5A-450E-84F1-50FACF160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1" y="324036"/>
            <a:ext cx="4390181" cy="339571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A15D533-0FED-4335-A798-1F0E81847599}"/>
              </a:ext>
            </a:extLst>
          </p:cNvPr>
          <p:cNvSpPr txBox="1"/>
          <p:nvPr/>
        </p:nvSpPr>
        <p:spPr>
          <a:xfrm>
            <a:off x="467544" y="805919"/>
            <a:ext cx="820891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Qualité = respect du bâti	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760FE49-F8CA-4956-8ACA-8374EE3F37B1}"/>
              </a:ext>
            </a:extLst>
          </p:cNvPr>
          <p:cNvSpPr txBox="1"/>
          <p:nvPr/>
        </p:nvSpPr>
        <p:spPr>
          <a:xfrm>
            <a:off x="443508" y="4235350"/>
            <a:ext cx="351693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Lettres découpées	</a:t>
            </a:r>
          </a:p>
        </p:txBody>
      </p:sp>
    </p:spTree>
    <p:extLst>
      <p:ext uri="{BB962C8B-B14F-4D97-AF65-F5344CB8AC3E}">
        <p14:creationId xmlns:p14="http://schemas.microsoft.com/office/powerpoint/2010/main" val="1334178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bâtiment, extérieur, gens, horloge&#10;&#10;Description générée automatiquement">
            <a:extLst>
              <a:ext uri="{FF2B5EF4-FFF2-40B4-BE49-F238E27FC236}">
                <a16:creationId xmlns:a16="http://schemas.microsoft.com/office/drawing/2014/main" id="{1C0CFF5B-4455-4E96-B88A-B570EAB66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4902760" cy="3512919"/>
          </a:xfrm>
          <a:prstGeom prst="rect">
            <a:avLst/>
          </a:prstGeom>
        </p:spPr>
      </p:pic>
      <p:pic>
        <p:nvPicPr>
          <p:cNvPr id="8" name="Image 7" descr="Une image contenant bâtiment, extérieur, rue, pierre&#10;&#10;Description générée automatiquement">
            <a:extLst>
              <a:ext uri="{FF2B5EF4-FFF2-40B4-BE49-F238E27FC236}">
                <a16:creationId xmlns:a16="http://schemas.microsoft.com/office/drawing/2014/main" id="{86FF2BC5-D1D3-431A-BBF0-6C6490D6E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48129"/>
            <a:ext cx="4461841" cy="31528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E4D960-209C-4387-AA83-66EB35D4C002}"/>
              </a:ext>
            </a:extLst>
          </p:cNvPr>
          <p:cNvSpPr txBox="1"/>
          <p:nvPr/>
        </p:nvSpPr>
        <p:spPr>
          <a:xfrm>
            <a:off x="443508" y="4235351"/>
            <a:ext cx="333640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Nombre d’enseignes restreint	</a:t>
            </a:r>
          </a:p>
        </p:txBody>
      </p:sp>
    </p:spTree>
    <p:extLst>
      <p:ext uri="{BB962C8B-B14F-4D97-AF65-F5344CB8AC3E}">
        <p14:creationId xmlns:p14="http://schemas.microsoft.com/office/powerpoint/2010/main" val="316701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bâtiment, extérieur, avant, rue&#10;&#10;Description générée automatiquement">
            <a:extLst>
              <a:ext uri="{FF2B5EF4-FFF2-40B4-BE49-F238E27FC236}">
                <a16:creationId xmlns:a16="http://schemas.microsoft.com/office/drawing/2014/main" id="{B2724EA8-6525-4451-9A69-0648B0D6D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320480" cy="3347822"/>
          </a:xfrm>
          <a:prstGeom prst="rect">
            <a:avLst/>
          </a:prstGeom>
        </p:spPr>
      </p:pic>
      <p:pic>
        <p:nvPicPr>
          <p:cNvPr id="8" name="Image 7" descr="Une image contenant bâtiment, extérieur, rue, personne&#10;&#10;Description générée automatiquement">
            <a:extLst>
              <a:ext uri="{FF2B5EF4-FFF2-40B4-BE49-F238E27FC236}">
                <a16:creationId xmlns:a16="http://schemas.microsoft.com/office/drawing/2014/main" id="{E15E2C68-FE7F-4DF4-BCCF-B4223FC37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444" y="3024336"/>
            <a:ext cx="4668010" cy="350100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65DF370-EFDF-41DA-BF7E-5B4FD342FBE7}"/>
              </a:ext>
            </a:extLst>
          </p:cNvPr>
          <p:cNvSpPr txBox="1"/>
          <p:nvPr/>
        </p:nvSpPr>
        <p:spPr>
          <a:xfrm>
            <a:off x="443508" y="4235350"/>
            <a:ext cx="351693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Eclairage de qualité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Ici :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Retro-éclairage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6289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67544" y="1340768"/>
            <a:ext cx="8208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Par exemple, le RLP empêche de dégrader le patrimoine</a:t>
            </a: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ou prévient les excès des publicités, enseignes et préenseignes</a:t>
            </a:r>
            <a:endParaRPr lang="fr-FR" sz="2400" b="1" dirty="0"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77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A97D6DC0-1DD1-4258-B3FC-D5D6FBE040A5}"/>
              </a:ext>
            </a:extLst>
          </p:cNvPr>
          <p:cNvSpPr txBox="1"/>
          <p:nvPr/>
        </p:nvSpPr>
        <p:spPr>
          <a:xfrm>
            <a:off x="467544" y="2996952"/>
            <a:ext cx="820891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Quelques progrès à faire</a:t>
            </a:r>
          </a:p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Enseignes sur balcons, sur vitrine	</a:t>
            </a:r>
          </a:p>
        </p:txBody>
      </p:sp>
    </p:spTree>
    <p:extLst>
      <p:ext uri="{BB962C8B-B14F-4D97-AF65-F5344CB8AC3E}">
        <p14:creationId xmlns:p14="http://schemas.microsoft.com/office/powerpoint/2010/main" val="2328830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bâtiment, magasin, assis, avant&#10;&#10;Description générée automatiquement">
            <a:extLst>
              <a:ext uri="{FF2B5EF4-FFF2-40B4-BE49-F238E27FC236}">
                <a16:creationId xmlns:a16="http://schemas.microsoft.com/office/drawing/2014/main" id="{EA474A1D-306F-4E44-8698-03FC5D7A3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95" y="854714"/>
            <a:ext cx="7584829" cy="568862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E4D072-EE37-47B5-A3C2-A83786E9EA8D}"/>
              </a:ext>
            </a:extLst>
          </p:cNvPr>
          <p:cNvSpPr txBox="1"/>
          <p:nvPr/>
        </p:nvSpPr>
        <p:spPr>
          <a:xfrm>
            <a:off x="467544" y="1052736"/>
            <a:ext cx="820891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Des enseignes numériques	</a:t>
            </a:r>
          </a:p>
        </p:txBody>
      </p:sp>
    </p:spTree>
    <p:extLst>
      <p:ext uri="{BB962C8B-B14F-4D97-AF65-F5344CB8AC3E}">
        <p14:creationId xmlns:p14="http://schemas.microsoft.com/office/powerpoint/2010/main" val="1945971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5998F-8936-470C-AB4F-4CF9BDFB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Espace réservé du contenu 13" descr="Une image contenant bâtiment, extérieur, rue, route&#10;&#10;Description générée automatiquement">
            <a:extLst>
              <a:ext uri="{FF2B5EF4-FFF2-40B4-BE49-F238E27FC236}">
                <a16:creationId xmlns:a16="http://schemas.microsoft.com/office/drawing/2014/main" id="{A0582B7D-C29D-4BD2-8C5B-EB8185173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6" y="764704"/>
            <a:ext cx="8258769" cy="5740624"/>
          </a:xfr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E18D968-1CED-49ED-B619-E0DAF0E0F610}"/>
              </a:ext>
            </a:extLst>
          </p:cNvPr>
          <p:cNvSpPr txBox="1"/>
          <p:nvPr/>
        </p:nvSpPr>
        <p:spPr>
          <a:xfrm>
            <a:off x="465237" y="495207"/>
            <a:ext cx="820891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Hors centre-ville : une certaine homogénéité	</a:t>
            </a:r>
          </a:p>
        </p:txBody>
      </p:sp>
    </p:spTree>
    <p:extLst>
      <p:ext uri="{BB962C8B-B14F-4D97-AF65-F5344CB8AC3E}">
        <p14:creationId xmlns:p14="http://schemas.microsoft.com/office/powerpoint/2010/main" val="3808484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route, extérieur, voiture, bâtiment&#10;&#10;Description générée automatiquement">
            <a:extLst>
              <a:ext uri="{FF2B5EF4-FFF2-40B4-BE49-F238E27FC236}">
                <a16:creationId xmlns:a16="http://schemas.microsoft.com/office/drawing/2014/main" id="{3A185B8A-8694-4841-931B-98F72EDFE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93" y="3068960"/>
            <a:ext cx="4694992" cy="3480091"/>
          </a:xfrm>
          <a:prstGeom prst="rect">
            <a:avLst/>
          </a:prstGeom>
        </p:spPr>
      </p:pic>
      <p:pic>
        <p:nvPicPr>
          <p:cNvPr id="11" name="Image 10" descr="Une image contenant bâtiment, extérieur, route, rue&#10;&#10;Description générée automatiquement">
            <a:extLst>
              <a:ext uri="{FF2B5EF4-FFF2-40B4-BE49-F238E27FC236}">
                <a16:creationId xmlns:a16="http://schemas.microsoft.com/office/drawing/2014/main" id="{5C68C9EB-33B3-49B7-A1C8-AF90E0E6B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00" y="631004"/>
            <a:ext cx="4308623" cy="3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8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4B8C52B-FB57-4737-8755-2CAABA1744A4}"/>
              </a:ext>
            </a:extLst>
          </p:cNvPr>
          <p:cNvSpPr txBox="1"/>
          <p:nvPr/>
        </p:nvSpPr>
        <p:spPr>
          <a:xfrm>
            <a:off x="479226" y="3518775"/>
            <a:ext cx="8208915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Enseignes scellées au sol trop hautes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5613CD2-B107-B17E-9679-9AF9367DFF4C}"/>
              </a:ext>
            </a:extLst>
          </p:cNvPr>
          <p:cNvSpPr txBox="1"/>
          <p:nvPr/>
        </p:nvSpPr>
        <p:spPr>
          <a:xfrm>
            <a:off x="479225" y="4365104"/>
            <a:ext cx="8220003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Enseignes scellées au sol trop nombreuses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B34B37-F326-6572-CE97-0D5D954D5426}"/>
              </a:ext>
            </a:extLst>
          </p:cNvPr>
          <p:cNvSpPr txBox="1"/>
          <p:nvPr/>
        </p:nvSpPr>
        <p:spPr>
          <a:xfrm>
            <a:off x="478354" y="2665810"/>
            <a:ext cx="820978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Surface excessive (supérieure à 15 % de la façade)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946257-3BD8-DE97-8F78-8CBF5F2710CD}"/>
              </a:ext>
            </a:extLst>
          </p:cNvPr>
          <p:cNvSpPr txBox="1"/>
          <p:nvPr/>
        </p:nvSpPr>
        <p:spPr>
          <a:xfrm>
            <a:off x="467544" y="874676"/>
            <a:ext cx="820891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Des points à améliorer</a:t>
            </a:r>
            <a:endParaRPr lang="fr-FR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43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F38811-A119-42AB-B061-A1787084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extérieur, bâtiment, route, rue&#10;&#10;Description générée automatiquement">
            <a:extLst>
              <a:ext uri="{FF2B5EF4-FFF2-40B4-BE49-F238E27FC236}">
                <a16:creationId xmlns:a16="http://schemas.microsoft.com/office/drawing/2014/main" id="{7233E2A9-1EE8-45DF-AB41-4FE71D9FD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01" y="2997731"/>
            <a:ext cx="4740339" cy="3508375"/>
          </a:xfrm>
        </p:spPr>
      </p:pic>
      <p:pic>
        <p:nvPicPr>
          <p:cNvPr id="9" name="Image 8" descr="Une image contenant extérieur, route, rue, intersection&#10;&#10;Description générée automatiquement">
            <a:extLst>
              <a:ext uri="{FF2B5EF4-FFF2-40B4-BE49-F238E27FC236}">
                <a16:creationId xmlns:a16="http://schemas.microsoft.com/office/drawing/2014/main" id="{770CF170-9450-45A9-AD43-5BC80846D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1" y="343510"/>
            <a:ext cx="4784501" cy="34169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3914CEB-D3B5-4275-B2D8-90DA6ACB3C33}"/>
              </a:ext>
            </a:extLst>
          </p:cNvPr>
          <p:cNvSpPr txBox="1"/>
          <p:nvPr/>
        </p:nvSpPr>
        <p:spPr>
          <a:xfrm>
            <a:off x="478761" y="343510"/>
            <a:ext cx="8208913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Calibri" panose="020F0502020204030204" pitchFamily="34" charset="0"/>
              </a:rPr>
              <a:t>De petits dispositifs suffisent</a:t>
            </a:r>
          </a:p>
        </p:txBody>
      </p:sp>
    </p:spTree>
    <p:extLst>
      <p:ext uri="{BB962C8B-B14F-4D97-AF65-F5344CB8AC3E}">
        <p14:creationId xmlns:p14="http://schemas.microsoft.com/office/powerpoint/2010/main" val="797559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295019" cy="324080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5. Les orientations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sz="1600" b="1" dirty="0">
              <a:latin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41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129" y="3645024"/>
            <a:ext cx="8191742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Orientations pour les publicités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9E6AF16-AAC6-7942-4133-61FBAFAE49BA}"/>
              </a:ext>
            </a:extLst>
          </p:cNvPr>
          <p:cNvSpPr txBox="1"/>
          <p:nvPr/>
        </p:nvSpPr>
        <p:spPr>
          <a:xfrm>
            <a:off x="467544" y="1340768"/>
            <a:ext cx="8208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diagnostic a permis au conseil municipal d’adopter des orientations</a:t>
            </a:r>
            <a:endParaRPr lang="fr-FR" sz="2400" b="1" u="sng" dirty="0">
              <a:latin typeface="Calibri" panose="020F0502020204030204" pitchFamily="34" charset="0"/>
            </a:endParaRPr>
          </a:p>
          <a:p>
            <a:pPr algn="ctr"/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78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93293" y="1340768"/>
            <a:ext cx="8191742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1. Conserver les acquis du RLP en vigueur</a:t>
            </a:r>
          </a:p>
        </p:txBody>
      </p:sp>
    </p:spTree>
    <p:extLst>
      <p:ext uri="{BB962C8B-B14F-4D97-AF65-F5344CB8AC3E}">
        <p14:creationId xmlns:p14="http://schemas.microsoft.com/office/powerpoint/2010/main" val="4248038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764704"/>
            <a:ext cx="8208912" cy="4968552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fr-FR" b="1" u="sng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sz="1800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sz="1800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84714" y="755412"/>
            <a:ext cx="819174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2. Interdire toute publicité dans les quartiers résidentiels</a:t>
            </a:r>
          </a:p>
        </p:txBody>
      </p:sp>
      <p:pic>
        <p:nvPicPr>
          <p:cNvPr id="5" name="Image 4" descr="Une image contenant route, extérieur, bâtiment, rue&#10;&#10;Description générée automatiquement">
            <a:extLst>
              <a:ext uri="{FF2B5EF4-FFF2-40B4-BE49-F238E27FC236}">
                <a16:creationId xmlns:a16="http://schemas.microsoft.com/office/drawing/2014/main" id="{5CB21963-E6D3-4C50-AE80-A8783FF31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0" y="1196752"/>
            <a:ext cx="7355969" cy="52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76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92475A8-4B99-44C1-9A3C-09A6F9FE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21225" cy="60311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816918-483E-45D3-8F22-A09AF47B5C29}"/>
              </a:ext>
            </a:extLst>
          </p:cNvPr>
          <p:cNvSpPr txBox="1"/>
          <p:nvPr/>
        </p:nvSpPr>
        <p:spPr>
          <a:xfrm>
            <a:off x="455230" y="317549"/>
            <a:ext cx="823156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patrimoine architectural	</a:t>
            </a:r>
          </a:p>
        </p:txBody>
      </p:sp>
    </p:spTree>
    <p:extLst>
      <p:ext uri="{BB962C8B-B14F-4D97-AF65-F5344CB8AC3E}">
        <p14:creationId xmlns:p14="http://schemas.microsoft.com/office/powerpoint/2010/main" val="32757668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ultiplier 3"/>
          <p:cNvSpPr/>
          <p:nvPr/>
        </p:nvSpPr>
        <p:spPr>
          <a:xfrm>
            <a:off x="611560" y="395372"/>
            <a:ext cx="554360" cy="57606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extérieur, bâtiment, route, rue&#10;&#10;Description générée automatiquement">
            <a:extLst>
              <a:ext uri="{FF2B5EF4-FFF2-40B4-BE49-F238E27FC236}">
                <a16:creationId xmlns:a16="http://schemas.microsoft.com/office/drawing/2014/main" id="{FCA8891B-8969-4306-B2BF-72F8407F4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9" y="476672"/>
            <a:ext cx="3948465" cy="2855639"/>
          </a:xfrm>
          <a:prstGeom prst="rect">
            <a:avLst/>
          </a:prstGeom>
        </p:spPr>
      </p:pic>
      <p:pic>
        <p:nvPicPr>
          <p:cNvPr id="8" name="Image 7" descr="Une image contenant extérieur, route, bâtiment, rue&#10;&#10;Description générée automatiquement">
            <a:extLst>
              <a:ext uri="{FF2B5EF4-FFF2-40B4-BE49-F238E27FC236}">
                <a16:creationId xmlns:a16="http://schemas.microsoft.com/office/drawing/2014/main" id="{5AA67C1D-1A4B-4FD8-9D1D-B4BF64C68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12" y="1972327"/>
            <a:ext cx="3645320" cy="273399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D73DD8-82AF-4CC5-8192-0DE7DCCE46FB}"/>
              </a:ext>
            </a:extLst>
          </p:cNvPr>
          <p:cNvSpPr txBox="1"/>
          <p:nvPr/>
        </p:nvSpPr>
        <p:spPr>
          <a:xfrm>
            <a:off x="453014" y="586631"/>
            <a:ext cx="819174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3. Adapter la surface des publicités aux lieux environnants</a:t>
            </a:r>
          </a:p>
        </p:txBody>
      </p:sp>
      <p:pic>
        <p:nvPicPr>
          <p:cNvPr id="11" name="Image 10" descr="Une image contenant extérieur, route, bâtiment, maison&#10;&#10;Description générée automatiquement">
            <a:extLst>
              <a:ext uri="{FF2B5EF4-FFF2-40B4-BE49-F238E27FC236}">
                <a16:creationId xmlns:a16="http://schemas.microsoft.com/office/drawing/2014/main" id="{2819E1AD-DBB4-40A5-90DD-BF704705F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06" y="3645025"/>
            <a:ext cx="3530998" cy="257226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9788CD0-6D0C-4742-9563-0F1BB3F4F1FA}"/>
              </a:ext>
            </a:extLst>
          </p:cNvPr>
          <p:cNvSpPr txBox="1"/>
          <p:nvPr/>
        </p:nvSpPr>
        <p:spPr>
          <a:xfrm>
            <a:off x="419478" y="1190550"/>
            <a:ext cx="108012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12 m²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EA55F3-1EDA-48F6-B072-874C33B2173D}"/>
              </a:ext>
            </a:extLst>
          </p:cNvPr>
          <p:cNvSpPr txBox="1"/>
          <p:nvPr/>
        </p:nvSpPr>
        <p:spPr>
          <a:xfrm>
            <a:off x="6889815" y="1904793"/>
            <a:ext cx="108012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8 m²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CE52F5-6C6F-4465-8CA5-2491308B6469}"/>
              </a:ext>
            </a:extLst>
          </p:cNvPr>
          <p:cNvSpPr txBox="1"/>
          <p:nvPr/>
        </p:nvSpPr>
        <p:spPr>
          <a:xfrm>
            <a:off x="3565501" y="5847953"/>
            <a:ext cx="108012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4 m²</a:t>
            </a:r>
          </a:p>
        </p:txBody>
      </p:sp>
    </p:spTree>
    <p:extLst>
      <p:ext uri="{BB962C8B-B14F-4D97-AF65-F5344CB8AC3E}">
        <p14:creationId xmlns:p14="http://schemas.microsoft.com/office/powerpoint/2010/main" val="2921362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2492" y="971436"/>
            <a:ext cx="8191742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4. Interdire la publicité dans les espaces verts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D14310-E52B-41F8-A5E4-EBE1E7173C4E}"/>
              </a:ext>
            </a:extLst>
          </p:cNvPr>
          <p:cNvSpPr txBox="1"/>
          <p:nvPr/>
        </p:nvSpPr>
        <p:spPr>
          <a:xfrm>
            <a:off x="472492" y="1747555"/>
            <a:ext cx="8191742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5. Améliorer l’insertion de la publicité aux entrées de ville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3B29A8-09E4-4B2C-9523-B741490E5E3B}"/>
              </a:ext>
            </a:extLst>
          </p:cNvPr>
          <p:cNvSpPr txBox="1"/>
          <p:nvPr/>
        </p:nvSpPr>
        <p:spPr>
          <a:xfrm>
            <a:off x="472492" y="2469899"/>
            <a:ext cx="8191742" cy="677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6. Restreindre préventivement les publicités numériques</a:t>
            </a:r>
          </a:p>
          <a:p>
            <a:pPr algn="ctr"/>
            <a:r>
              <a:rPr lang="fr-FR" b="1" i="1" dirty="0">
                <a:latin typeface="Calibri" panose="020F0502020204030204" pitchFamily="34" charset="0"/>
              </a:rPr>
              <a:t>Déterminer les lieux où elle pourra être autorisée, limiter les surfaces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0260F3-75E9-4096-A271-CD4E376AF80A}"/>
              </a:ext>
            </a:extLst>
          </p:cNvPr>
          <p:cNvSpPr txBox="1"/>
          <p:nvPr/>
        </p:nvSpPr>
        <p:spPr>
          <a:xfrm>
            <a:off x="472492" y="3372440"/>
            <a:ext cx="8191742" cy="677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7. Améliorer encore l’aspect esthétique et l’implantation des dispositifs</a:t>
            </a:r>
          </a:p>
          <a:p>
            <a:pPr algn="ctr"/>
            <a:r>
              <a:rPr lang="fr-FR" b="1" i="1" dirty="0">
                <a:latin typeface="Calibri" panose="020F0502020204030204" pitchFamily="34" charset="0"/>
              </a:rPr>
              <a:t>Panneaux homogènes, </a:t>
            </a:r>
            <a:r>
              <a:rPr lang="fr-FR" b="1" i="1" dirty="0" err="1">
                <a:latin typeface="Calibri" panose="020F0502020204030204" pitchFamily="34" charset="0"/>
              </a:rPr>
              <a:t>monopied</a:t>
            </a:r>
            <a:r>
              <a:rPr lang="fr-FR" b="1" i="1" dirty="0">
                <a:latin typeface="Calibri" panose="020F0502020204030204" pitchFamily="34" charset="0"/>
              </a:rPr>
              <a:t>, couleur unique, hauteur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15FBB9-FAE1-4056-87FB-58F18A42070B}"/>
              </a:ext>
            </a:extLst>
          </p:cNvPr>
          <p:cNvSpPr txBox="1"/>
          <p:nvPr/>
        </p:nvSpPr>
        <p:spPr>
          <a:xfrm>
            <a:off x="476262" y="4350689"/>
            <a:ext cx="8191742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8. Autoriser les bâches éphémères (chantier)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52944A-81D3-4420-85E7-A6BDE0C7E13E}"/>
              </a:ext>
            </a:extLst>
          </p:cNvPr>
          <p:cNvSpPr txBox="1"/>
          <p:nvPr/>
        </p:nvSpPr>
        <p:spPr>
          <a:xfrm>
            <a:off x="472492" y="5051940"/>
            <a:ext cx="8191742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9. Statuer sur les chevalets, les autocollants sur les vitrines, </a:t>
            </a:r>
          </a:p>
          <a:p>
            <a:pPr algn="ctr"/>
            <a:r>
              <a:rPr lang="fr-FR" sz="2000" b="1" dirty="0">
                <a:latin typeface="Calibri" panose="020F0502020204030204" pitchFamily="34" charset="0"/>
              </a:rPr>
              <a:t>la publicité de petit format (sur devanture)</a:t>
            </a:r>
          </a:p>
        </p:txBody>
      </p:sp>
    </p:spTree>
    <p:extLst>
      <p:ext uri="{BB962C8B-B14F-4D97-AF65-F5344CB8AC3E}">
        <p14:creationId xmlns:p14="http://schemas.microsoft.com/office/powerpoint/2010/main" val="2424614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xtérieur, route, rue, parc&#10;&#10;Description générée automatiquement">
            <a:extLst>
              <a:ext uri="{FF2B5EF4-FFF2-40B4-BE49-F238E27FC236}">
                <a16:creationId xmlns:a16="http://schemas.microsoft.com/office/drawing/2014/main" id="{D41E2FAC-52B0-471A-8C5F-B0B8D8ED7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7" y="553916"/>
            <a:ext cx="8227097" cy="59072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CB4307-F734-4CCA-8546-9D79ADEFFCAC}"/>
              </a:ext>
            </a:extLst>
          </p:cNvPr>
          <p:cNvSpPr txBox="1"/>
          <p:nvPr/>
        </p:nvSpPr>
        <p:spPr>
          <a:xfrm>
            <a:off x="479852" y="824577"/>
            <a:ext cx="8191742" cy="677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10. Fixer les règles pour la publicité dans les secteurs protégés</a:t>
            </a:r>
          </a:p>
          <a:p>
            <a:pPr algn="ctr"/>
            <a:r>
              <a:rPr lang="fr-FR" b="1" i="1" dirty="0">
                <a:latin typeface="Calibri" panose="020F0502020204030204" pitchFamily="34" charset="0"/>
              </a:rPr>
              <a:t>Autoriser le mobilier urbain</a:t>
            </a:r>
          </a:p>
        </p:txBody>
      </p:sp>
    </p:spTree>
    <p:extLst>
      <p:ext uri="{BB962C8B-B14F-4D97-AF65-F5344CB8AC3E}">
        <p14:creationId xmlns:p14="http://schemas.microsoft.com/office/powerpoint/2010/main" val="335280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93293" y="1340768"/>
            <a:ext cx="819174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Orientations pour les enseignes</a:t>
            </a:r>
          </a:p>
        </p:txBody>
      </p:sp>
    </p:spTree>
    <p:extLst>
      <p:ext uri="{BB962C8B-B14F-4D97-AF65-F5344CB8AC3E}">
        <p14:creationId xmlns:p14="http://schemas.microsoft.com/office/powerpoint/2010/main" val="3547971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764704"/>
            <a:ext cx="8208912" cy="4968552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fr-FR" b="1" u="sng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sz="1800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sz="1800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72492" y="971436"/>
            <a:ext cx="8191742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11. Mettre en valeur le patrimoine bâti en centre-ville</a:t>
            </a:r>
          </a:p>
          <a:p>
            <a:pPr algn="ctr"/>
            <a:r>
              <a:rPr lang="fr-FR" b="1" i="1">
                <a:latin typeface="Calibri" panose="020F0502020204030204" pitchFamily="34" charset="0"/>
              </a:rPr>
              <a:t>Formaliser des </a:t>
            </a:r>
            <a:r>
              <a:rPr lang="fr-FR" b="1" i="1" dirty="0">
                <a:latin typeface="Calibri" panose="020F0502020204030204" pitchFamily="34" charset="0"/>
              </a:rPr>
              <a:t>règles simples et qualitatives : </a:t>
            </a:r>
          </a:p>
          <a:p>
            <a:pPr algn="ctr"/>
            <a:r>
              <a:rPr lang="fr-FR" b="1" i="1" dirty="0">
                <a:latin typeface="Calibri" panose="020F0502020204030204" pitchFamily="34" charset="0"/>
              </a:rPr>
              <a:t>nombre d’enseignes, position, lettres découpées, éclairage…</a:t>
            </a:r>
          </a:p>
        </p:txBody>
      </p:sp>
      <p:pic>
        <p:nvPicPr>
          <p:cNvPr id="6" name="Image 5" descr="Une image contenant bâtiment, extérieur, avant, banc&#10;&#10;Description générée automatiquement">
            <a:extLst>
              <a:ext uri="{FF2B5EF4-FFF2-40B4-BE49-F238E27FC236}">
                <a16:creationId xmlns:a16="http://schemas.microsoft.com/office/drawing/2014/main" id="{BCA95537-3A2A-486A-B688-978BC1B0E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00" y="2852936"/>
            <a:ext cx="4639306" cy="35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3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72492" y="971436"/>
            <a:ext cx="819174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12. Limiter la surface et la hauteur des enseignes scellées au sol</a:t>
            </a:r>
          </a:p>
        </p:txBody>
      </p:sp>
      <p:pic>
        <p:nvPicPr>
          <p:cNvPr id="4" name="Image 3" descr="Une image contenant extérieur, route, herbe, bâtiment&#10;&#10;Description générée automatiquement">
            <a:extLst>
              <a:ext uri="{FF2B5EF4-FFF2-40B4-BE49-F238E27FC236}">
                <a16:creationId xmlns:a16="http://schemas.microsoft.com/office/drawing/2014/main" id="{B2706AD7-DAF9-4124-B024-0040B3BBC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13" y="1624900"/>
            <a:ext cx="7012341" cy="45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91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99592" y="908720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Réglementer  les enseignes numériques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	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72492" y="971436"/>
            <a:ext cx="8191742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Calibri" panose="020F0502020204030204" pitchFamily="34" charset="0"/>
              </a:rPr>
              <a:t>13. Réglementer fortement les enseignes numériques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72492" y="1628800"/>
            <a:ext cx="8210813" cy="230425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68580" indent="0" algn="ctr">
              <a:buNone/>
            </a:pPr>
            <a:endParaRPr lang="fr-FR" sz="1800" b="1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sz="1800" b="1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r>
              <a:rPr lang="fr-FR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Les enseignes numériques n’ont pas de régime propre.</a:t>
            </a:r>
          </a:p>
          <a:p>
            <a:pPr marL="68580" indent="0" algn="ctr">
              <a:buNone/>
            </a:pPr>
            <a:r>
              <a:rPr lang="fr-FR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Leurs dimensions peuvent être importantes</a:t>
            </a:r>
          </a:p>
          <a:p>
            <a:pPr marL="68580" indent="0" algn="ctr">
              <a:buNone/>
            </a:pPr>
            <a:r>
              <a:rPr lang="fr-FR" sz="1800" b="1" i="1" dirty="0">
                <a:solidFill>
                  <a:schemeClr val="tx1"/>
                </a:solidFill>
                <a:latin typeface="Calibri" panose="020F0502020204030204" pitchFamily="34" charset="0"/>
              </a:rPr>
              <a:t>Elles peuvent être murales ou scellées au sol</a:t>
            </a:r>
            <a:endParaRPr lang="fr-FR" sz="1800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algn="ctr">
              <a:buFontTx/>
              <a:buChar char="-"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pPr marL="68580" indent="0" algn="ctr">
              <a:buNone/>
            </a:pPr>
            <a:endParaRPr lang="fr-FR" b="1" dirty="0">
              <a:latin typeface="Calibri" panose="020F050202020403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1590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93293" y="1340768"/>
            <a:ext cx="819174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Orientation pour tous les dispositifs</a:t>
            </a:r>
          </a:p>
        </p:txBody>
      </p:sp>
    </p:spTree>
    <p:extLst>
      <p:ext uri="{BB962C8B-B14F-4D97-AF65-F5344CB8AC3E}">
        <p14:creationId xmlns:p14="http://schemas.microsoft.com/office/powerpoint/2010/main" val="2052835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2492" y="971436"/>
            <a:ext cx="8191742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</a:rPr>
              <a:t>14. Elargir la plage d’extinction nocturne </a:t>
            </a:r>
          </a:p>
          <a:p>
            <a:pPr algn="ctr"/>
            <a:r>
              <a:rPr lang="fr-FR" b="1" dirty="0">
                <a:latin typeface="Calibri" panose="020F0502020204030204" pitchFamily="34" charset="0"/>
              </a:rPr>
              <a:t>(RNP : 1h – 6 h)</a:t>
            </a:r>
          </a:p>
        </p:txBody>
      </p:sp>
      <p:pic>
        <p:nvPicPr>
          <p:cNvPr id="4" name="Image 3" descr="Une image contenant extérieur, bâtiment, route, rue&#10;&#10;Description générée automatiquement">
            <a:extLst>
              <a:ext uri="{FF2B5EF4-FFF2-40B4-BE49-F238E27FC236}">
                <a16:creationId xmlns:a16="http://schemas.microsoft.com/office/drawing/2014/main" id="{40F37D72-4FD8-4615-B2DA-1AD867191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98" y="2132856"/>
            <a:ext cx="5983700" cy="42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216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295019" cy="324080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6. Les grandes lignes du projet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sz="1600" b="1" dirty="0">
              <a:latin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4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A38A33-F0AB-4342-9F26-9A8616C11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6063"/>
            <a:ext cx="8208912" cy="60928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8773E27-276C-4860-97AA-EB0AD221C938}"/>
              </a:ext>
            </a:extLst>
          </p:cNvPr>
          <p:cNvSpPr txBox="1"/>
          <p:nvPr/>
        </p:nvSpPr>
        <p:spPr>
          <a:xfrm>
            <a:off x="501427" y="354989"/>
            <a:ext cx="820891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 patrimoine naturel	</a:t>
            </a:r>
          </a:p>
        </p:txBody>
      </p:sp>
    </p:spTree>
    <p:extLst>
      <p:ext uri="{BB962C8B-B14F-4D97-AF65-F5344CB8AC3E}">
        <p14:creationId xmlns:p14="http://schemas.microsoft.com/office/powerpoint/2010/main" val="1682842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6723CF-48B3-4856-B484-715C14F7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18 novembre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40893-5E43-424A-A163-2946A932F12E}"/>
              </a:ext>
            </a:extLst>
          </p:cNvPr>
          <p:cNvSpPr txBox="1"/>
          <p:nvPr/>
        </p:nvSpPr>
        <p:spPr>
          <a:xfrm>
            <a:off x="530551" y="1844824"/>
            <a:ext cx="80828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r>
              <a:rPr lang="fr-FR" sz="2800" u="sng" dirty="0">
                <a:latin typeface="Calibri" panose="020F0502020204030204" pitchFamily="34" charset="0"/>
              </a:rPr>
              <a:t>Les grandes lignes en discussion</a:t>
            </a:r>
          </a:p>
          <a:p>
            <a:pPr algn="ctr"/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endParaRPr lang="fr-FR" sz="2100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6987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6723CF-48B3-4856-B484-715C14F7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18 novembre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40893-5E43-424A-A163-2946A932F12E}"/>
              </a:ext>
            </a:extLst>
          </p:cNvPr>
          <p:cNvSpPr txBox="1"/>
          <p:nvPr/>
        </p:nvSpPr>
        <p:spPr>
          <a:xfrm>
            <a:off x="530551" y="1844824"/>
            <a:ext cx="8082898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r>
              <a:rPr lang="fr-FR" sz="2800" dirty="0">
                <a:latin typeface="Calibri" panose="020F0502020204030204" pitchFamily="34" charset="0"/>
              </a:rPr>
              <a:t>Un règlement comprenant 3 zones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232542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7A64F-98BC-D77D-F096-D8AE91FF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4DB22E85-9A78-EE98-A3C4-3DAC1AC62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08912" cy="5805250"/>
          </a:xfrm>
        </p:spPr>
      </p:pic>
    </p:spTree>
    <p:extLst>
      <p:ext uri="{BB962C8B-B14F-4D97-AF65-F5344CB8AC3E}">
        <p14:creationId xmlns:p14="http://schemas.microsoft.com/office/powerpoint/2010/main" val="16991061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6723CF-48B3-4856-B484-715C14F7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18 novembre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40893-5E43-424A-A163-2946A932F12E}"/>
              </a:ext>
            </a:extLst>
          </p:cNvPr>
          <p:cNvSpPr txBox="1"/>
          <p:nvPr/>
        </p:nvSpPr>
        <p:spPr>
          <a:xfrm>
            <a:off x="593558" y="1340768"/>
            <a:ext cx="7956884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r>
              <a:rPr lang="fr-FR" sz="2100" u="sng" dirty="0">
                <a:latin typeface="Calibri" panose="020F0502020204030204" pitchFamily="34" charset="0"/>
              </a:rPr>
              <a:t>Z1 - centre-ville </a:t>
            </a: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Publicité limitée au mobilier urbain, au petit format, aux chevalets</a:t>
            </a:r>
          </a:p>
          <a:p>
            <a:endParaRPr lang="fr-FR" sz="2000" dirty="0">
              <a:latin typeface="Calibri" panose="020F0502020204030204" pitchFamily="34" charset="0"/>
            </a:endParaRP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Règles esthétiques pour les enseignes : respect des entités architecturales, nombre restreint, dimensions maximum, interdiction des enseignes numériques, des enseignes scellées au sol, des enseignes sur toiture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795970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6723CF-48B3-4856-B484-715C14F7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18 novembre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40893-5E43-424A-A163-2946A932F12E}"/>
              </a:ext>
            </a:extLst>
          </p:cNvPr>
          <p:cNvSpPr txBox="1"/>
          <p:nvPr/>
        </p:nvSpPr>
        <p:spPr>
          <a:xfrm>
            <a:off x="575556" y="1484784"/>
            <a:ext cx="781286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r>
              <a:rPr lang="fr-FR" sz="2100" u="sng" dirty="0">
                <a:latin typeface="Calibri" panose="020F0502020204030204" pitchFamily="34" charset="0"/>
              </a:rPr>
              <a:t>Z2 – les grands axes et les zones d’activité </a:t>
            </a: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000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362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7A64F-98BC-D77D-F096-D8AE91FF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4DB22E85-9A78-EE98-A3C4-3DAC1AC62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08912" cy="5805250"/>
          </a:xfrm>
        </p:spPr>
      </p:pic>
    </p:spTree>
    <p:extLst>
      <p:ext uri="{BB962C8B-B14F-4D97-AF65-F5344CB8AC3E}">
        <p14:creationId xmlns:p14="http://schemas.microsoft.com/office/powerpoint/2010/main" val="41620423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6723CF-48B3-4856-B484-715C14F7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18 novembre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40893-5E43-424A-A163-2946A932F12E}"/>
              </a:ext>
            </a:extLst>
          </p:cNvPr>
          <p:cNvSpPr txBox="1"/>
          <p:nvPr/>
        </p:nvSpPr>
        <p:spPr>
          <a:xfrm>
            <a:off x="575556" y="1484784"/>
            <a:ext cx="781286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r>
              <a:rPr lang="fr-FR" sz="2100" u="sng" dirty="0">
                <a:latin typeface="Calibri" panose="020F0502020204030204" pitchFamily="34" charset="0"/>
              </a:rPr>
              <a:t>Z2 – les grands axes et les zones d’activité </a:t>
            </a: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000" u="sng" dirty="0">
              <a:latin typeface="Calibri" panose="020F0502020204030204" pitchFamily="34" charset="0"/>
            </a:endParaRP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Surface maximum des publicités : 10,6 m²</a:t>
            </a: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Une publicité par unité foncière &gt; 20 m</a:t>
            </a: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Publicité numérique dans zones d’activités. 4 m² maximum</a:t>
            </a: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Enseignes scellées au sol limitées à 8 m²</a:t>
            </a: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Pas d’enseigne numérique scellée au sol</a:t>
            </a: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Enseignes sur toiture dans zones d’activités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83235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6723CF-48B3-4856-B484-715C14F7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18 novembre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40893-5E43-424A-A163-2946A932F12E}"/>
              </a:ext>
            </a:extLst>
          </p:cNvPr>
          <p:cNvSpPr txBox="1"/>
          <p:nvPr/>
        </p:nvSpPr>
        <p:spPr>
          <a:xfrm>
            <a:off x="467544" y="1106745"/>
            <a:ext cx="806489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r>
              <a:rPr lang="fr-FR" sz="2100" u="sng" dirty="0">
                <a:latin typeface="Calibri" panose="020F0502020204030204" pitchFamily="34" charset="0"/>
              </a:rPr>
              <a:t>Z3 – quartiers résidentiels </a:t>
            </a: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000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450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A7A64F-98BC-D77D-F096-D8AE91FF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4DB22E85-9A78-EE98-A3C4-3DAC1AC62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08912" cy="5805250"/>
          </a:xfrm>
        </p:spPr>
      </p:pic>
    </p:spTree>
    <p:extLst>
      <p:ext uri="{BB962C8B-B14F-4D97-AF65-F5344CB8AC3E}">
        <p14:creationId xmlns:p14="http://schemas.microsoft.com/office/powerpoint/2010/main" val="31817515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6723CF-48B3-4856-B484-715C14F7A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18 novembre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840893-5E43-424A-A163-2946A932F12E}"/>
              </a:ext>
            </a:extLst>
          </p:cNvPr>
          <p:cNvSpPr txBox="1"/>
          <p:nvPr/>
        </p:nvSpPr>
        <p:spPr>
          <a:xfrm>
            <a:off x="467544" y="1106745"/>
            <a:ext cx="806489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pPr algn="ctr"/>
            <a:r>
              <a:rPr lang="fr-FR" sz="2100" u="sng" dirty="0">
                <a:latin typeface="Calibri" panose="020F0502020204030204" pitchFamily="34" charset="0"/>
              </a:rPr>
              <a:t>Z3 – quartiers résidentiels </a:t>
            </a:r>
          </a:p>
          <a:p>
            <a:endParaRPr lang="fr-FR" sz="2100" u="sng" dirty="0">
              <a:latin typeface="Calibri" panose="020F0502020204030204" pitchFamily="34" charset="0"/>
            </a:endParaRPr>
          </a:p>
          <a:p>
            <a:endParaRPr lang="fr-FR" sz="2000" u="sng" dirty="0">
              <a:latin typeface="Calibri" panose="020F0502020204030204" pitchFamily="34" charset="0"/>
            </a:endParaRP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Publicité limitée au mobilier urbain, au petit format, aux chevalets</a:t>
            </a: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Règles esthétiques pour les enseignes : respect des entités architecturales, nombre restreint, dimensions maximum, interdiction des enseignes numériques perpendiculaires </a:t>
            </a: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Enseignes scellées au sol  limitées à 4 m²</a:t>
            </a:r>
          </a:p>
          <a:p>
            <a:pPr marL="257175" indent="-257175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Enseignes sur toiture interdites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38628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99D0B50-02E6-477D-ACC5-D7A423CF0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3273"/>
            <a:ext cx="8208912" cy="61566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D766C73-A421-471D-BD86-33B1A7B6A5C5}"/>
              </a:ext>
            </a:extLst>
          </p:cNvPr>
          <p:cNvSpPr txBox="1"/>
          <p:nvPr/>
        </p:nvSpPr>
        <p:spPr>
          <a:xfrm>
            <a:off x="456059" y="323273"/>
            <a:ext cx="820891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La protection du cadre de vie c’est aussi réduire la facture énergétique	</a:t>
            </a:r>
          </a:p>
        </p:txBody>
      </p:sp>
    </p:spTree>
    <p:extLst>
      <p:ext uri="{BB962C8B-B14F-4D97-AF65-F5344CB8AC3E}">
        <p14:creationId xmlns:p14="http://schemas.microsoft.com/office/powerpoint/2010/main" val="799861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295019" cy="324080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7. Le calendrier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  <a:p>
            <a:endParaRPr lang="fr-FR" sz="1600" b="1" dirty="0">
              <a:latin typeface="Calibri" panose="020F0502020204030204" pitchFamily="34" charset="0"/>
            </a:endParaRPr>
          </a:p>
          <a:p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280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18"/>
          <p:cNvGrpSpPr/>
          <p:nvPr/>
        </p:nvGrpSpPr>
        <p:grpSpPr>
          <a:xfrm>
            <a:off x="-324544" y="692696"/>
            <a:ext cx="8874817" cy="5760640"/>
            <a:chOff x="0" y="763442"/>
            <a:chExt cx="4616291" cy="5084065"/>
          </a:xfrm>
        </p:grpSpPr>
        <p:sp>
          <p:nvSpPr>
            <p:cNvPr id="5" name="Flèche vers la droite 19"/>
            <p:cNvSpPr/>
            <p:nvPr/>
          </p:nvSpPr>
          <p:spPr>
            <a:xfrm rot="5400000">
              <a:off x="-2015225" y="3146121"/>
              <a:ext cx="5084065" cy="318708"/>
            </a:xfrm>
            <a:prstGeom prst="rightArrow">
              <a:avLst>
                <a:gd name="adj1" fmla="val 50000"/>
                <a:gd name="adj2" fmla="val 77964"/>
              </a:avLst>
            </a:prstGeom>
            <a:solidFill>
              <a:srgbClr val="29449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0"/>
                </a:spcAft>
              </a:pPr>
              <a:r>
                <a:rPr lang="fr-FR" sz="1100" b="1">
                  <a:effectLst/>
                  <a:latin typeface="Calibri" panose="020F0502020204030204" pitchFamily="34" charset="0"/>
                  <a:ea typeface="Times New Roman"/>
                  <a:cs typeface="Times New Roman"/>
                </a:rPr>
                <a:t> </a:t>
              </a:r>
              <a:endParaRPr lang="fr-FR" sz="1100" b="1"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  <p:sp>
          <p:nvSpPr>
            <p:cNvPr id="6" name="Zone de texte 7"/>
            <p:cNvSpPr txBox="1"/>
            <p:nvPr/>
          </p:nvSpPr>
          <p:spPr>
            <a:xfrm>
              <a:off x="441662" y="1419341"/>
              <a:ext cx="4165351" cy="260869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Diagnostic et Orientations : </a:t>
              </a:r>
              <a:r>
                <a:rPr lang="fr-FR" sz="14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17 octobre 2019</a:t>
              </a:r>
              <a:endPara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  <p:sp>
          <p:nvSpPr>
            <p:cNvPr id="7" name="Zone de texte 8"/>
            <p:cNvSpPr txBox="1"/>
            <p:nvPr/>
          </p:nvSpPr>
          <p:spPr>
            <a:xfrm>
              <a:off x="441047" y="1840865"/>
              <a:ext cx="4156075" cy="260869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Débat du conseil municipal sur les orientations du RLP :  </a:t>
              </a:r>
              <a:r>
                <a:rPr lang="fr-FR" sz="14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明朝"/>
                  <a:cs typeface="Times New Roman"/>
                </a:rPr>
                <a:t>Déc</a:t>
              </a:r>
              <a:r>
                <a:rPr lang="fr-FR" sz="14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embre 2019 / janvier 2020</a:t>
              </a:r>
              <a:endPara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  <p:sp>
          <p:nvSpPr>
            <p:cNvPr id="8" name="Zone de texte 9"/>
            <p:cNvSpPr txBox="1"/>
            <p:nvPr/>
          </p:nvSpPr>
          <p:spPr>
            <a:xfrm>
              <a:off x="2584423" y="2709106"/>
              <a:ext cx="2022592" cy="323768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Rédaction du projet : </a:t>
              </a:r>
              <a:r>
                <a:rPr lang="fr-FR" sz="14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明朝"/>
                  <a:cs typeface="Times New Roman"/>
                </a:rPr>
                <a:t>Décembre – avril </a:t>
              </a:r>
              <a:r>
                <a:rPr lang="fr-FR" sz="14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2020</a:t>
              </a:r>
              <a:endPara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  <p:sp>
          <p:nvSpPr>
            <p:cNvPr id="9" name="Zone de texte 10"/>
            <p:cNvSpPr txBox="1"/>
            <p:nvPr/>
          </p:nvSpPr>
          <p:spPr>
            <a:xfrm>
              <a:off x="441662" y="881386"/>
              <a:ext cx="4165351" cy="399162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>
              <a:defPPr>
                <a:defRPr lang="fr-FR"/>
              </a:defPPr>
              <a:lvl1pPr>
                <a:spcAft>
                  <a:spcPts val="0"/>
                </a:spcAft>
                <a:defRPr sz="110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defRPr>
              </a:lvl1pPr>
            </a:lstStyle>
            <a:p>
              <a:r>
                <a:rPr lang="fr-FR" b="1" dirty="0">
                  <a:latin typeface="Calibri" panose="020F0502020204030204" pitchFamily="34" charset="0"/>
                </a:rPr>
                <a:t>Délibération du conseil municipal prescrivant la révision du RLP et fixant les objectifs et modalités de concertation : </a:t>
              </a:r>
            </a:p>
            <a:p>
              <a:r>
                <a:rPr lang="fr-FR" sz="14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17 décembre 2018</a:t>
              </a:r>
            </a:p>
            <a:p>
              <a:r>
                <a:rPr lang="fr-FR" b="1" dirty="0">
                  <a:latin typeface="Calibri" panose="020F0502020204030204" pitchFamily="34" charset="0"/>
                </a:rPr>
                <a:t>: </a:t>
              </a:r>
            </a:p>
          </p:txBody>
        </p:sp>
        <p:sp>
          <p:nvSpPr>
            <p:cNvPr id="10" name="Zone de texte 11"/>
            <p:cNvSpPr txBox="1"/>
            <p:nvPr/>
          </p:nvSpPr>
          <p:spPr>
            <a:xfrm>
              <a:off x="450942" y="3453499"/>
              <a:ext cx="4165349" cy="260869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Délibération du conseil municipal arrêtant le projet de RLP : </a:t>
              </a:r>
              <a:r>
                <a:rPr lang="fr-FR" sz="14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fin 2022</a:t>
              </a:r>
              <a:endPara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  <p:sp>
          <p:nvSpPr>
            <p:cNvPr id="11" name="Zone de texte 12"/>
            <p:cNvSpPr txBox="1"/>
            <p:nvPr/>
          </p:nvSpPr>
          <p:spPr>
            <a:xfrm>
              <a:off x="446303" y="5040913"/>
              <a:ext cx="4156075" cy="260869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Délibération du conseil municipal approuvant le RLP : </a:t>
              </a:r>
              <a:r>
                <a:rPr lang="fr-FR" sz="14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Mi 2023</a:t>
              </a:r>
              <a:endPara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  <p:sp>
          <p:nvSpPr>
            <p:cNvPr id="12" name="Zone de texte 13"/>
            <p:cNvSpPr txBox="1"/>
            <p:nvPr/>
          </p:nvSpPr>
          <p:spPr>
            <a:xfrm>
              <a:off x="441048" y="4593444"/>
              <a:ext cx="4156074" cy="261611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Enquête publique :  </a:t>
              </a:r>
              <a:r>
                <a:rPr lang="fr-FR" sz="14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明朝"/>
                  <a:cs typeface="Times New Roman"/>
                </a:rPr>
                <a:t>Deuxième trimestre 2023</a:t>
              </a:r>
              <a:endPara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  <p:sp>
          <p:nvSpPr>
            <p:cNvPr id="13" name="Zone de texte 14"/>
            <p:cNvSpPr txBox="1"/>
            <p:nvPr/>
          </p:nvSpPr>
          <p:spPr>
            <a:xfrm>
              <a:off x="446303" y="2277501"/>
              <a:ext cx="1983661" cy="596149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 dirty="0">
                  <a:solidFill>
                    <a:srgbClr val="000000"/>
                  </a:solidFill>
                  <a:latin typeface="Calibri" panose="020F0502020204030204" pitchFamily="34" charset="0"/>
                  <a:ea typeface="ＭＳ 明朝"/>
                  <a:cs typeface="Times New Roman"/>
                </a:rPr>
                <a:t>Concertation avec les personnes publiques associées, les associations, les professionnels, les commerçant :</a:t>
              </a:r>
            </a:p>
            <a:p>
              <a:pPr>
                <a:spcAft>
                  <a:spcPts val="0"/>
                </a:spcAft>
              </a:pPr>
              <a:r>
                <a:rPr lang="fr-FR" sz="1100" b="1" dirty="0">
                  <a:solidFill>
                    <a:srgbClr val="000000"/>
                  </a:solidFill>
                  <a:latin typeface="Calibri" panose="020F0502020204030204" pitchFamily="34" charset="0"/>
                  <a:ea typeface="ＭＳ 明朝"/>
                  <a:cs typeface="Times New Roman"/>
                </a:rPr>
                <a:t> </a:t>
              </a:r>
              <a:r>
                <a:rPr lang="fr-FR" sz="1400" b="1" dirty="0">
                  <a:solidFill>
                    <a:srgbClr val="FF0000"/>
                  </a:solidFill>
                  <a:latin typeface="Calibri" panose="020F0502020204030204" pitchFamily="34" charset="0"/>
                  <a:ea typeface="ＭＳ 明朝"/>
                  <a:cs typeface="Times New Roman"/>
                </a:rPr>
                <a:t>Novembre 2019 – avril 2020</a:t>
              </a:r>
            </a:p>
          </p:txBody>
        </p:sp>
        <p:sp>
          <p:nvSpPr>
            <p:cNvPr id="14" name="Zone de texte 15"/>
            <p:cNvSpPr txBox="1"/>
            <p:nvPr/>
          </p:nvSpPr>
          <p:spPr>
            <a:xfrm>
              <a:off x="446299" y="3894040"/>
              <a:ext cx="4156076" cy="501252"/>
            </a:xfrm>
            <a:prstGeom prst="rect">
              <a:avLst/>
            </a:prstGeom>
            <a:solidFill>
              <a:srgbClr val="FEEE90"/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Consultation pour avis des personnes </a:t>
              </a:r>
              <a:r>
                <a:rPr lang="fr-FR" sz="1100" b="1" dirty="0">
                  <a:solidFill>
                    <a:srgbClr val="000000"/>
                  </a:solidFill>
                  <a:latin typeface="Calibri" panose="020F0502020204030204" pitchFamily="34" charset="0"/>
                  <a:ea typeface="ＭＳ 明朝"/>
                  <a:cs typeface="Times New Roman"/>
                </a:rPr>
                <a:t>p</a:t>
              </a: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ubliques associées</a:t>
              </a:r>
              <a:endParaRPr lang="fr-FR" sz="1000" b="1" dirty="0"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fr-FR" sz="11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 et de la commission départementale nature, paysage et sites : </a:t>
              </a:r>
              <a:r>
                <a:rPr lang="fr-FR" sz="14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ＭＳ 明朝"/>
                  <a:cs typeface="Times New Roman"/>
                </a:rPr>
                <a:t>Premier trimestre 2023</a:t>
              </a:r>
              <a:endParaRPr lang="fr-FR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  <p:sp>
          <p:nvSpPr>
            <p:cNvPr id="15" name="Zone de texte 28"/>
            <p:cNvSpPr txBox="1"/>
            <p:nvPr/>
          </p:nvSpPr>
          <p:spPr>
            <a:xfrm>
              <a:off x="0" y="2379382"/>
              <a:ext cx="297815" cy="2680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100" b="1">
                  <a:effectLst/>
                  <a:latin typeface="Calibri" panose="020F0502020204030204" pitchFamily="34" charset="0"/>
                  <a:ea typeface="Times New Roman"/>
                  <a:cs typeface="Times New Roman"/>
                </a:rPr>
                <a:t> </a:t>
              </a:r>
              <a:endParaRPr lang="fr-FR" sz="1100" b="1">
                <a:effectLst/>
                <a:latin typeface="Calibri" panose="020F0502020204030204" pitchFamily="34" charset="0"/>
                <a:ea typeface="ＭＳ 明朝"/>
                <a:cs typeface="Times New Roman"/>
              </a:endParaRPr>
            </a:p>
          </p:txBody>
        </p:sp>
      </p:grpSp>
      <p:sp>
        <p:nvSpPr>
          <p:cNvPr id="16" name="Zone de texte 14">
            <a:extLst>
              <a:ext uri="{FF2B5EF4-FFF2-40B4-BE49-F238E27FC236}">
                <a16:creationId xmlns:a16="http://schemas.microsoft.com/office/drawing/2014/main" id="{D3D89F18-FAB0-43C8-B1D5-A0EEB62A4BDC}"/>
              </a:ext>
            </a:extLst>
          </p:cNvPr>
          <p:cNvSpPr txBox="1"/>
          <p:nvPr/>
        </p:nvSpPr>
        <p:spPr>
          <a:xfrm>
            <a:off x="523369" y="3186259"/>
            <a:ext cx="3823691" cy="386758"/>
          </a:xfrm>
          <a:prstGeom prst="rect">
            <a:avLst/>
          </a:prstGeom>
          <a:solidFill>
            <a:srgbClr val="FEEE90"/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100" b="1" dirty="0">
                <a:solidFill>
                  <a:srgbClr val="000000"/>
                </a:solidFill>
                <a:latin typeface="Calibri" panose="020F0502020204030204" pitchFamily="34" charset="0"/>
                <a:ea typeface="ＭＳ 明朝"/>
                <a:cs typeface="Times New Roman"/>
              </a:rPr>
              <a:t>Réunion publique : </a:t>
            </a: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  <a:ea typeface="ＭＳ 明朝"/>
                <a:cs typeface="Times New Roman"/>
              </a:rPr>
              <a:t>22 septembre 2022</a:t>
            </a:r>
          </a:p>
        </p:txBody>
      </p:sp>
    </p:spTree>
    <p:extLst>
      <p:ext uri="{BB962C8B-B14F-4D97-AF65-F5344CB8AC3E}">
        <p14:creationId xmlns:p14="http://schemas.microsoft.com/office/powerpoint/2010/main" val="11399226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3AAAFC-0CBA-4ABF-A3C0-08E1728D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27664"/>
            <a:ext cx="8208912" cy="4777600"/>
          </a:xfrm>
        </p:spPr>
        <p:txBody>
          <a:bodyPr>
            <a:normAutofit/>
          </a:bodyPr>
          <a:lstStyle/>
          <a:p>
            <a:pPr algn="ctr"/>
            <a:r>
              <a:rPr lang="fr-FR" sz="2400" u="sng" dirty="0">
                <a:solidFill>
                  <a:schemeClr val="tx1"/>
                </a:solidFill>
                <a:latin typeface="Calibri" panose="020F0502020204030204" pitchFamily="34" charset="0"/>
              </a:rPr>
              <a:t>Délais d’application</a:t>
            </a: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>,</a:t>
            </a:r>
            <a:b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>à partir de l’entrée en vigueur du nouveau règlement</a:t>
            </a:r>
            <a:b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>immédiat pour les nouveaux dispositifs</a:t>
            </a:r>
            <a:b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>2 ans pour les publicités</a:t>
            </a:r>
            <a:b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2400" dirty="0">
                <a:solidFill>
                  <a:schemeClr val="tx1"/>
                </a:solidFill>
                <a:latin typeface="Calibri" panose="020F0502020204030204" pitchFamily="34" charset="0"/>
              </a:rPr>
              <a:t>6 ans pour les enseignes</a:t>
            </a: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fr-FR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fr-FR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579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1383366-CD53-45DA-AFB8-62AEDF0F149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"/>
          <a:stretch/>
        </p:blipFill>
        <p:spPr bwMode="auto">
          <a:xfrm>
            <a:off x="3203848" y="2254560"/>
            <a:ext cx="2537403" cy="234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2922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3068960"/>
            <a:ext cx="3309803" cy="295232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2.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Qu’est-ce qui est réglementé ?</a:t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fr-F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13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86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6D73ED-09D5-41D4-B50F-2B8AE836B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260648"/>
            <a:ext cx="8264818" cy="62429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69A6CEF-9D5E-41E3-A1AD-15F7BCD869A1}"/>
              </a:ext>
            </a:extLst>
          </p:cNvPr>
          <p:cNvSpPr txBox="1"/>
          <p:nvPr/>
        </p:nvSpPr>
        <p:spPr>
          <a:xfrm>
            <a:off x="450014" y="354383"/>
            <a:ext cx="824396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Calibri" panose="020F0502020204030204" pitchFamily="34" charset="0"/>
              </a:rPr>
              <a:t>Les publicités</a:t>
            </a:r>
          </a:p>
        </p:txBody>
      </p:sp>
    </p:spTree>
    <p:extLst>
      <p:ext uri="{BB962C8B-B14F-4D97-AF65-F5344CB8AC3E}">
        <p14:creationId xmlns:p14="http://schemas.microsoft.com/office/powerpoint/2010/main" val="3954949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2440</TotalTime>
  <Words>1086</Words>
  <Application>Microsoft Office PowerPoint</Application>
  <PresentationFormat>Affichage à l'écran (4:3)</PresentationFormat>
  <Paragraphs>225</Paragraphs>
  <Slides>73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9" baseType="lpstr">
      <vt:lpstr>Calibri</vt:lpstr>
      <vt:lpstr>Century Gothic</vt:lpstr>
      <vt:lpstr>ＭＳ 明朝</vt:lpstr>
      <vt:lpstr>Times New Roman</vt:lpstr>
      <vt:lpstr>Wingdings 2</vt:lpstr>
      <vt:lpstr>Austin</vt:lpstr>
      <vt:lpstr>Règlement local de publicité  Réunion publique   20 septembre 2022   </vt:lpstr>
      <vt:lpstr>         1. Un règlement local de publicité (RLP)  Qu’est-ce que c’est ?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 2. Qu’est-ce qui est réglementé ?    </vt:lpstr>
      <vt:lpstr>Présentation PowerPoint</vt:lpstr>
      <vt:lpstr>Présentation PowerPoint</vt:lpstr>
      <vt:lpstr>Présentation PowerPoint</vt:lpstr>
      <vt:lpstr>Présentation PowerPoint</vt:lpstr>
      <vt:lpstr>3.  Que peut faire le règlement local de publicité ?    </vt:lpstr>
      <vt:lpstr>Présentation PowerPoint</vt:lpstr>
      <vt:lpstr>Présentation PowerPoint</vt:lpstr>
      <vt:lpstr>Présentation PowerPoint</vt:lpstr>
      <vt:lpstr>4.  Quelle est la situation ? Le diagnostic    </vt:lpstr>
      <vt:lpstr>Présentation PowerPoint</vt:lpstr>
      <vt:lpstr>Présentation PowerPoint</vt:lpstr>
      <vt:lpstr>4a La publicité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4b. Les enseignes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5. Les orientations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6. Les grandes lignes du projet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7. Le calendrier     </vt:lpstr>
      <vt:lpstr>Présentation PowerPoint</vt:lpstr>
      <vt:lpstr>Délais d’application, à partir de l’entrée en vigueur du nouveau règlement  immédiat pour les nouveaux dispositifs 2 ans pour les publicités 6 ans pour les enseignes  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Règlement local de publicité intercommunal</dc:title>
  <dc:creator>Titi</dc:creator>
  <cp:lastModifiedBy>Annie NEFF</cp:lastModifiedBy>
  <cp:revision>433</cp:revision>
  <cp:lastPrinted>2018-10-03T13:54:23Z</cp:lastPrinted>
  <dcterms:created xsi:type="dcterms:W3CDTF">2018-10-02T13:55:01Z</dcterms:created>
  <dcterms:modified xsi:type="dcterms:W3CDTF">2022-08-22T08:01:21Z</dcterms:modified>
</cp:coreProperties>
</file>